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sldIdLst>
    <p:sldId id="257" r:id="rId2"/>
    <p:sldId id="274" r:id="rId3"/>
    <p:sldId id="323" r:id="rId4"/>
    <p:sldId id="330" r:id="rId5"/>
    <p:sldId id="271" r:id="rId6"/>
    <p:sldId id="309" r:id="rId7"/>
    <p:sldId id="328" r:id="rId8"/>
    <p:sldId id="310" r:id="rId9"/>
    <p:sldId id="311" r:id="rId10"/>
    <p:sldId id="275" r:id="rId11"/>
    <p:sldId id="315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18" r:id="rId23"/>
    <p:sldId id="352" r:id="rId24"/>
    <p:sldId id="340" r:id="rId25"/>
    <p:sldId id="326" r:id="rId26"/>
    <p:sldId id="331" r:id="rId27"/>
    <p:sldId id="327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9900"/>
    <a:srgbClr val="FF505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9" autoAdjust="0"/>
    <p:restoredTop sz="83844" autoAdjust="0"/>
  </p:normalViewPr>
  <p:slideViewPr>
    <p:cSldViewPr snapToGrid="0">
      <p:cViewPr varScale="1">
        <p:scale>
          <a:sx n="62" d="100"/>
          <a:sy n="62" d="100"/>
        </p:scale>
        <p:origin x="13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DC3EA6-7AE4-4C09-A185-866CABB85CCA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0DC79ED-1790-463B-BC35-618277449F11}">
      <dgm:prSet phldrT="[텍스트]" custT="1"/>
      <dgm:spPr>
        <a:solidFill>
          <a:srgbClr val="002060">
            <a:alpha val="90000"/>
          </a:srgbClr>
        </a:solidFill>
      </dgm:spPr>
      <dgm:t>
        <a:bodyPr/>
        <a:lstStyle/>
        <a:p>
          <a:pPr latinLnBrk="1"/>
          <a:r>
            <a:rPr lang="ko-KR" altLang="en-US" sz="1800" b="1" dirty="0" err="1"/>
            <a:t>성분표</a:t>
          </a:r>
          <a:r>
            <a:rPr lang="ko-KR" altLang="en-US" sz="1800" b="1" dirty="0"/>
            <a:t> </a:t>
          </a:r>
          <a:endParaRPr lang="en-US" altLang="ko-KR" sz="1800" b="1" dirty="0"/>
        </a:p>
        <a:p>
          <a:pPr latinLnBrk="1"/>
          <a:r>
            <a:rPr lang="ko-KR" altLang="en-US" sz="1800" b="1" dirty="0"/>
            <a:t>인식</a:t>
          </a:r>
          <a:endParaRPr lang="en-US" altLang="ko-KR" sz="1800" b="1" dirty="0"/>
        </a:p>
      </dgm:t>
    </dgm:pt>
    <dgm:pt modelId="{CA2B4F74-B5C8-4519-B92C-96798DAD8527}" type="parTrans" cxnId="{871CA3D1-A988-4725-BFCC-8E741B12EF27}">
      <dgm:prSet/>
      <dgm:spPr/>
      <dgm:t>
        <a:bodyPr/>
        <a:lstStyle/>
        <a:p>
          <a:pPr latinLnBrk="1"/>
          <a:endParaRPr lang="ko-KR" altLang="en-US"/>
        </a:p>
      </dgm:t>
    </dgm:pt>
    <dgm:pt modelId="{0460FF77-AD26-4DE4-B8BE-6B466855E283}" type="sibTrans" cxnId="{871CA3D1-A988-4725-BFCC-8E741B12EF27}">
      <dgm:prSet/>
      <dgm:spPr/>
      <dgm:t>
        <a:bodyPr/>
        <a:lstStyle/>
        <a:p>
          <a:pPr latinLnBrk="1"/>
          <a:endParaRPr lang="ko-KR" altLang="en-US"/>
        </a:p>
      </dgm:t>
    </dgm:pt>
    <dgm:pt modelId="{20DED8FE-C9BC-430B-BA29-8450A4227008}">
      <dgm:prSet phldrT="[텍스트]" custT="1"/>
      <dgm:spPr>
        <a:solidFill>
          <a:srgbClr val="002060">
            <a:alpha val="90000"/>
          </a:srgbClr>
        </a:solidFill>
      </dgm:spPr>
      <dgm:t>
        <a:bodyPr/>
        <a:lstStyle/>
        <a:p>
          <a:pPr latinLnBrk="1"/>
          <a:r>
            <a:rPr lang="ko-KR" altLang="en-US" sz="1800" b="1" dirty="0"/>
            <a:t>이미지</a:t>
          </a:r>
          <a:endParaRPr lang="en-US" altLang="ko-KR" sz="1800" b="1" dirty="0"/>
        </a:p>
        <a:p>
          <a:pPr latinLnBrk="1"/>
          <a:r>
            <a:rPr lang="ko-KR" altLang="en-US" sz="1800" b="1" dirty="0"/>
            <a:t>  텍스트로 변환</a:t>
          </a:r>
          <a:endParaRPr lang="en-US" altLang="ko-KR" sz="1800" b="1" dirty="0"/>
        </a:p>
      </dgm:t>
    </dgm:pt>
    <dgm:pt modelId="{55EDF622-2ADC-43D3-B28D-731D042EC5CB}" type="parTrans" cxnId="{A7A22A1B-C093-4D1E-8782-251A69B77D0F}">
      <dgm:prSet/>
      <dgm:spPr/>
      <dgm:t>
        <a:bodyPr/>
        <a:lstStyle/>
        <a:p>
          <a:pPr latinLnBrk="1"/>
          <a:endParaRPr lang="ko-KR" altLang="en-US"/>
        </a:p>
      </dgm:t>
    </dgm:pt>
    <dgm:pt modelId="{47B9F58E-BB50-438F-9F13-F3EF094C7196}" type="sibTrans" cxnId="{A7A22A1B-C093-4D1E-8782-251A69B77D0F}">
      <dgm:prSet/>
      <dgm:spPr/>
      <dgm:t>
        <a:bodyPr/>
        <a:lstStyle/>
        <a:p>
          <a:pPr latinLnBrk="1"/>
          <a:endParaRPr lang="ko-KR" altLang="en-US"/>
        </a:p>
      </dgm:t>
    </dgm:pt>
    <dgm:pt modelId="{F502B03B-04B9-444A-AD3A-C8B964D7D7B3}">
      <dgm:prSet phldrT="[텍스트]" custT="1"/>
      <dgm:spPr>
        <a:solidFill>
          <a:srgbClr val="002060">
            <a:alpha val="90000"/>
          </a:srgbClr>
        </a:solidFill>
      </dgm:spPr>
      <dgm:t>
        <a:bodyPr/>
        <a:lstStyle/>
        <a:p>
          <a:pPr latinLnBrk="1"/>
          <a:endParaRPr lang="en-US" altLang="ko-KR" sz="1400" dirty="0"/>
        </a:p>
        <a:p>
          <a:pPr latinLnBrk="1"/>
          <a:r>
            <a:rPr lang="ko-KR" altLang="en-US" sz="1800" b="1" dirty="0"/>
            <a:t>데이터</a:t>
          </a:r>
          <a:endParaRPr lang="en-US" altLang="ko-KR" sz="1800" b="1" dirty="0"/>
        </a:p>
        <a:p>
          <a:pPr latinLnBrk="1"/>
          <a:r>
            <a:rPr lang="ko-KR" altLang="en-US" sz="1800" b="1" dirty="0"/>
            <a:t> 관리</a:t>
          </a:r>
          <a:endParaRPr lang="en-US" altLang="ko-KR" sz="1800" b="1" dirty="0"/>
        </a:p>
      </dgm:t>
    </dgm:pt>
    <dgm:pt modelId="{249A9A0F-9821-46E8-BF7C-172559380E0D}" type="parTrans" cxnId="{677B858D-EB3A-45B4-88F1-A1855F17C165}">
      <dgm:prSet/>
      <dgm:spPr/>
      <dgm:t>
        <a:bodyPr/>
        <a:lstStyle/>
        <a:p>
          <a:pPr latinLnBrk="1"/>
          <a:endParaRPr lang="ko-KR" altLang="en-US"/>
        </a:p>
      </dgm:t>
    </dgm:pt>
    <dgm:pt modelId="{80D81FC4-9444-4164-A616-C3462059BCF6}" type="sibTrans" cxnId="{677B858D-EB3A-45B4-88F1-A1855F17C165}">
      <dgm:prSet/>
      <dgm:spPr/>
      <dgm:t>
        <a:bodyPr/>
        <a:lstStyle/>
        <a:p>
          <a:pPr latinLnBrk="1"/>
          <a:endParaRPr lang="ko-KR" altLang="en-US"/>
        </a:p>
      </dgm:t>
    </dgm:pt>
    <dgm:pt modelId="{E20B720E-A5C2-4822-BFE3-6C1CCD1D9E45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b="1" dirty="0" err="1"/>
            <a:t>openCV</a:t>
          </a:r>
          <a:endParaRPr lang="en-US" altLang="ko-KR" b="1" dirty="0"/>
        </a:p>
        <a:p>
          <a:pPr latinLnBrk="1"/>
          <a:r>
            <a:rPr lang="ko-KR" altLang="en-US" b="1" dirty="0"/>
            <a:t>화면 캡쳐</a:t>
          </a:r>
        </a:p>
      </dgm:t>
    </dgm:pt>
    <dgm:pt modelId="{C5E6880B-5333-4856-BD2B-175C59406AF9}" type="parTrans" cxnId="{A525D9C9-9048-4789-B7A5-83D4EC9FFBE0}">
      <dgm:prSet/>
      <dgm:spPr/>
      <dgm:t>
        <a:bodyPr/>
        <a:lstStyle/>
        <a:p>
          <a:pPr latinLnBrk="1"/>
          <a:endParaRPr lang="ko-KR" altLang="en-US"/>
        </a:p>
      </dgm:t>
    </dgm:pt>
    <dgm:pt modelId="{4C77C584-FA1D-4582-9B6E-3A58352C0EAE}" type="sibTrans" cxnId="{A525D9C9-9048-4789-B7A5-83D4EC9FFBE0}">
      <dgm:prSet/>
      <dgm:spPr/>
      <dgm:t>
        <a:bodyPr/>
        <a:lstStyle/>
        <a:p>
          <a:pPr latinLnBrk="1"/>
          <a:endParaRPr lang="ko-KR" altLang="en-US"/>
        </a:p>
      </dgm:t>
    </dgm:pt>
    <dgm:pt modelId="{9BDDE634-2B24-4E76-8B0C-07D00F60AA12}" type="pres">
      <dgm:prSet presAssocID="{73DC3EA6-7AE4-4C09-A185-866CABB85CC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0881F89-A857-4BCB-B015-D10940D768E9}" type="pres">
      <dgm:prSet presAssocID="{73DC3EA6-7AE4-4C09-A185-866CABB85CCA}" presName="children" presStyleCnt="0"/>
      <dgm:spPr/>
    </dgm:pt>
    <dgm:pt modelId="{4BE6250C-8316-499F-89B2-42D55CDACC1D}" type="pres">
      <dgm:prSet presAssocID="{73DC3EA6-7AE4-4C09-A185-866CABB85CCA}" presName="childPlaceholder" presStyleCnt="0"/>
      <dgm:spPr/>
    </dgm:pt>
    <dgm:pt modelId="{CD6B8C60-9CC6-4212-9FCC-1FFADF904A27}" type="pres">
      <dgm:prSet presAssocID="{73DC3EA6-7AE4-4C09-A185-866CABB85CCA}" presName="circle" presStyleCnt="0"/>
      <dgm:spPr/>
    </dgm:pt>
    <dgm:pt modelId="{1F08934A-552F-4E58-9348-6EC787B12C98}" type="pres">
      <dgm:prSet presAssocID="{73DC3EA6-7AE4-4C09-A185-866CABB85CCA}" presName="quadrant1" presStyleLbl="node1" presStyleIdx="0" presStyleCnt="4" custLinFactNeighborX="-24255" custLinFactNeighborY="2310">
        <dgm:presLayoutVars>
          <dgm:chMax val="1"/>
          <dgm:bulletEnabled val="1"/>
        </dgm:presLayoutVars>
      </dgm:prSet>
      <dgm:spPr/>
    </dgm:pt>
    <dgm:pt modelId="{5BC1C0E2-B33F-436D-9403-7BB31E50A302}" type="pres">
      <dgm:prSet presAssocID="{73DC3EA6-7AE4-4C09-A185-866CABB85CCA}" presName="quadrant2" presStyleLbl="node1" presStyleIdx="1" presStyleCnt="4" custLinFactNeighborX="-28207" custLinFactNeighborY="2470">
        <dgm:presLayoutVars>
          <dgm:chMax val="1"/>
          <dgm:bulletEnabled val="1"/>
        </dgm:presLayoutVars>
      </dgm:prSet>
      <dgm:spPr/>
    </dgm:pt>
    <dgm:pt modelId="{CBB40356-77C2-4FDB-8CC2-2D54FBD07DB1}" type="pres">
      <dgm:prSet presAssocID="{73DC3EA6-7AE4-4C09-A185-866CABB85CCA}" presName="quadrant3" presStyleLbl="node1" presStyleIdx="2" presStyleCnt="4" custLinFactNeighborX="-27758" custLinFactNeighborY="2651">
        <dgm:presLayoutVars>
          <dgm:chMax val="1"/>
          <dgm:bulletEnabled val="1"/>
        </dgm:presLayoutVars>
      </dgm:prSet>
      <dgm:spPr/>
    </dgm:pt>
    <dgm:pt modelId="{F4F7574D-C2B6-41A4-996E-1028C0AAF772}" type="pres">
      <dgm:prSet presAssocID="{73DC3EA6-7AE4-4C09-A185-866CABB85CCA}" presName="quadrant4" presStyleLbl="node1" presStyleIdx="3" presStyleCnt="4" custLinFactNeighborX="-23756" custLinFactNeighborY="2651">
        <dgm:presLayoutVars>
          <dgm:chMax val="1"/>
          <dgm:bulletEnabled val="1"/>
        </dgm:presLayoutVars>
      </dgm:prSet>
      <dgm:spPr/>
    </dgm:pt>
    <dgm:pt modelId="{B3355793-7439-4586-87E0-C9A89977F496}" type="pres">
      <dgm:prSet presAssocID="{73DC3EA6-7AE4-4C09-A185-866CABB85CCA}" presName="quadrantPlaceholder" presStyleCnt="0"/>
      <dgm:spPr/>
    </dgm:pt>
    <dgm:pt modelId="{72894BCB-ACA3-41E2-A108-7395EB287F9C}" type="pres">
      <dgm:prSet presAssocID="{73DC3EA6-7AE4-4C09-A185-866CABB85CCA}" presName="center1" presStyleLbl="fgShp" presStyleIdx="0" presStyleCnt="2" custLinFactNeighborX="-62017" custLinFactNeighborY="-64246"/>
      <dgm:spPr>
        <a:noFill/>
        <a:ln>
          <a:noFill/>
        </a:ln>
      </dgm:spPr>
    </dgm:pt>
    <dgm:pt modelId="{02E17E22-171A-4978-9757-8CEE173D7AFD}" type="pres">
      <dgm:prSet presAssocID="{73DC3EA6-7AE4-4C09-A185-866CABB85CCA}" presName="center2" presStyleLbl="fgShp" presStyleIdx="1" presStyleCnt="2" custLinFactX="9472" custLinFactNeighborX="100000" custLinFactNeighborY="88346"/>
      <dgm:spPr>
        <a:noFill/>
        <a:ln>
          <a:noFill/>
        </a:ln>
      </dgm:spPr>
    </dgm:pt>
  </dgm:ptLst>
  <dgm:cxnLst>
    <dgm:cxn modelId="{A7A22A1B-C093-4D1E-8782-251A69B77D0F}" srcId="{73DC3EA6-7AE4-4C09-A185-866CABB85CCA}" destId="{20DED8FE-C9BC-430B-BA29-8450A4227008}" srcOrd="1" destOrd="0" parTransId="{55EDF622-2ADC-43D3-B28D-731D042EC5CB}" sibTransId="{47B9F58E-BB50-438F-9F13-F3EF094C7196}"/>
    <dgm:cxn modelId="{0243602A-C5B9-410F-8487-F076DDAEDE73}" type="presOf" srcId="{20DC79ED-1790-463B-BC35-618277449F11}" destId="{1F08934A-552F-4E58-9348-6EC787B12C98}" srcOrd="0" destOrd="0" presId="urn:microsoft.com/office/officeart/2005/8/layout/cycle4"/>
    <dgm:cxn modelId="{D8CDC886-F6B9-4696-A47E-6D39BABD9468}" type="presOf" srcId="{F502B03B-04B9-444A-AD3A-C8B964D7D7B3}" destId="{CBB40356-77C2-4FDB-8CC2-2D54FBD07DB1}" srcOrd="0" destOrd="0" presId="urn:microsoft.com/office/officeart/2005/8/layout/cycle4"/>
    <dgm:cxn modelId="{677B858D-EB3A-45B4-88F1-A1855F17C165}" srcId="{73DC3EA6-7AE4-4C09-A185-866CABB85CCA}" destId="{F502B03B-04B9-444A-AD3A-C8B964D7D7B3}" srcOrd="2" destOrd="0" parTransId="{249A9A0F-9821-46E8-BF7C-172559380E0D}" sibTransId="{80D81FC4-9444-4164-A616-C3462059BCF6}"/>
    <dgm:cxn modelId="{81BB009C-A93D-4789-A63E-E68EDB0833DD}" type="presOf" srcId="{73DC3EA6-7AE4-4C09-A185-866CABB85CCA}" destId="{9BDDE634-2B24-4E76-8B0C-07D00F60AA12}" srcOrd="0" destOrd="0" presId="urn:microsoft.com/office/officeart/2005/8/layout/cycle4"/>
    <dgm:cxn modelId="{D560989F-EC5B-43EC-B143-0A2123398433}" type="presOf" srcId="{20DED8FE-C9BC-430B-BA29-8450A4227008}" destId="{5BC1C0E2-B33F-436D-9403-7BB31E50A302}" srcOrd="0" destOrd="0" presId="urn:microsoft.com/office/officeart/2005/8/layout/cycle4"/>
    <dgm:cxn modelId="{A525D9C9-9048-4789-B7A5-83D4EC9FFBE0}" srcId="{73DC3EA6-7AE4-4C09-A185-866CABB85CCA}" destId="{E20B720E-A5C2-4822-BFE3-6C1CCD1D9E45}" srcOrd="3" destOrd="0" parTransId="{C5E6880B-5333-4856-BD2B-175C59406AF9}" sibTransId="{4C77C584-FA1D-4582-9B6E-3A58352C0EAE}"/>
    <dgm:cxn modelId="{871CA3D1-A988-4725-BFCC-8E741B12EF27}" srcId="{73DC3EA6-7AE4-4C09-A185-866CABB85CCA}" destId="{20DC79ED-1790-463B-BC35-618277449F11}" srcOrd="0" destOrd="0" parTransId="{CA2B4F74-B5C8-4519-B92C-96798DAD8527}" sibTransId="{0460FF77-AD26-4DE4-B8BE-6B466855E283}"/>
    <dgm:cxn modelId="{369575E6-31F4-459C-9BC4-37091E11E073}" type="presOf" srcId="{E20B720E-A5C2-4822-BFE3-6C1CCD1D9E45}" destId="{F4F7574D-C2B6-41A4-996E-1028C0AAF772}" srcOrd="0" destOrd="0" presId="urn:microsoft.com/office/officeart/2005/8/layout/cycle4"/>
    <dgm:cxn modelId="{B0EDAB91-CD66-4405-9602-155B1465B873}" type="presParOf" srcId="{9BDDE634-2B24-4E76-8B0C-07D00F60AA12}" destId="{20881F89-A857-4BCB-B015-D10940D768E9}" srcOrd="0" destOrd="0" presId="urn:microsoft.com/office/officeart/2005/8/layout/cycle4"/>
    <dgm:cxn modelId="{25817C40-B2EE-414B-850F-ECEE45D64900}" type="presParOf" srcId="{20881F89-A857-4BCB-B015-D10940D768E9}" destId="{4BE6250C-8316-499F-89B2-42D55CDACC1D}" srcOrd="0" destOrd="0" presId="urn:microsoft.com/office/officeart/2005/8/layout/cycle4"/>
    <dgm:cxn modelId="{B46C28E8-468F-4364-A11B-257229AC747F}" type="presParOf" srcId="{9BDDE634-2B24-4E76-8B0C-07D00F60AA12}" destId="{CD6B8C60-9CC6-4212-9FCC-1FFADF904A27}" srcOrd="1" destOrd="0" presId="urn:microsoft.com/office/officeart/2005/8/layout/cycle4"/>
    <dgm:cxn modelId="{922BED70-CB7D-490F-8267-E2B60F4B3263}" type="presParOf" srcId="{CD6B8C60-9CC6-4212-9FCC-1FFADF904A27}" destId="{1F08934A-552F-4E58-9348-6EC787B12C98}" srcOrd="0" destOrd="0" presId="urn:microsoft.com/office/officeart/2005/8/layout/cycle4"/>
    <dgm:cxn modelId="{B09FEDC2-EEAB-4C39-8470-C3E4C2991943}" type="presParOf" srcId="{CD6B8C60-9CC6-4212-9FCC-1FFADF904A27}" destId="{5BC1C0E2-B33F-436D-9403-7BB31E50A302}" srcOrd="1" destOrd="0" presId="urn:microsoft.com/office/officeart/2005/8/layout/cycle4"/>
    <dgm:cxn modelId="{686AF63D-B2AD-4FB0-AA41-EF09C74C09BB}" type="presParOf" srcId="{CD6B8C60-9CC6-4212-9FCC-1FFADF904A27}" destId="{CBB40356-77C2-4FDB-8CC2-2D54FBD07DB1}" srcOrd="2" destOrd="0" presId="urn:microsoft.com/office/officeart/2005/8/layout/cycle4"/>
    <dgm:cxn modelId="{261A68C3-FE48-4A75-8379-9ED07A049E6E}" type="presParOf" srcId="{CD6B8C60-9CC6-4212-9FCC-1FFADF904A27}" destId="{F4F7574D-C2B6-41A4-996E-1028C0AAF772}" srcOrd="3" destOrd="0" presId="urn:microsoft.com/office/officeart/2005/8/layout/cycle4"/>
    <dgm:cxn modelId="{00EA8FA6-9387-483B-8EBA-0FFCDF5F8EA3}" type="presParOf" srcId="{CD6B8C60-9CC6-4212-9FCC-1FFADF904A27}" destId="{B3355793-7439-4586-87E0-C9A89977F496}" srcOrd="4" destOrd="0" presId="urn:microsoft.com/office/officeart/2005/8/layout/cycle4"/>
    <dgm:cxn modelId="{73B3FCB4-54DE-413C-9A91-A7A0BBD7FAD9}" type="presParOf" srcId="{9BDDE634-2B24-4E76-8B0C-07D00F60AA12}" destId="{72894BCB-ACA3-41E2-A108-7395EB287F9C}" srcOrd="2" destOrd="0" presId="urn:microsoft.com/office/officeart/2005/8/layout/cycle4"/>
    <dgm:cxn modelId="{3CDAA8BE-B84E-4785-BF14-93B103F82885}" type="presParOf" srcId="{9BDDE634-2B24-4E76-8B0C-07D00F60AA12}" destId="{02E17E22-171A-4978-9757-8CEE173D7AF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8934A-552F-4E58-9348-6EC787B12C98}">
      <dsp:nvSpPr>
        <dsp:cNvPr id="0" name=""/>
        <dsp:cNvSpPr/>
      </dsp:nvSpPr>
      <dsp:spPr>
        <a:xfrm>
          <a:off x="1116514" y="270101"/>
          <a:ext cx="1745518" cy="1745518"/>
        </a:xfrm>
        <a:prstGeom prst="pieWedge">
          <a:avLst/>
        </a:prstGeom>
        <a:solidFill>
          <a:srgbClr val="002060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/>
            <a:t>성분표</a:t>
          </a:r>
          <a:r>
            <a:rPr lang="ko-KR" altLang="en-US" sz="1800" b="1" kern="1200" dirty="0"/>
            <a:t> 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인식</a:t>
          </a:r>
          <a:endParaRPr lang="en-US" altLang="ko-KR" sz="1800" b="1" kern="1200" dirty="0"/>
        </a:p>
      </dsp:txBody>
      <dsp:txXfrm>
        <a:off x="1627764" y="781351"/>
        <a:ext cx="1234268" cy="1234268"/>
      </dsp:txXfrm>
    </dsp:sp>
    <dsp:sp modelId="{5BC1C0E2-B33F-436D-9403-7BB31E50A302}">
      <dsp:nvSpPr>
        <dsp:cNvPr id="0" name=""/>
        <dsp:cNvSpPr/>
      </dsp:nvSpPr>
      <dsp:spPr>
        <a:xfrm rot="5400000">
          <a:off x="2873673" y="272893"/>
          <a:ext cx="1745518" cy="1745518"/>
        </a:xfrm>
        <a:prstGeom prst="pieWedge">
          <a:avLst/>
        </a:prstGeom>
        <a:solidFill>
          <a:srgbClr val="002060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이미지</a:t>
          </a:r>
          <a:endParaRPr lang="en-US" altLang="ko-KR" sz="1800" b="1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  텍스트로 변환</a:t>
          </a:r>
          <a:endParaRPr lang="en-US" altLang="ko-KR" sz="1800" b="1" kern="1200" dirty="0"/>
        </a:p>
      </dsp:txBody>
      <dsp:txXfrm rot="-5400000">
        <a:off x="2873673" y="784143"/>
        <a:ext cx="1234268" cy="1234268"/>
      </dsp:txXfrm>
    </dsp:sp>
    <dsp:sp modelId="{CBB40356-77C2-4FDB-8CC2-2D54FBD07DB1}">
      <dsp:nvSpPr>
        <dsp:cNvPr id="0" name=""/>
        <dsp:cNvSpPr/>
      </dsp:nvSpPr>
      <dsp:spPr>
        <a:xfrm rot="10800000">
          <a:off x="2881511" y="2102195"/>
          <a:ext cx="1745518" cy="1745518"/>
        </a:xfrm>
        <a:prstGeom prst="pieWedge">
          <a:avLst/>
        </a:prstGeom>
        <a:solidFill>
          <a:srgbClr val="002060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데이터</a:t>
          </a:r>
          <a:endParaRPr lang="en-US" altLang="ko-KR" sz="1800" b="1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 관리</a:t>
          </a:r>
          <a:endParaRPr lang="en-US" altLang="ko-KR" sz="1800" b="1" kern="1200" dirty="0"/>
        </a:p>
      </dsp:txBody>
      <dsp:txXfrm rot="10800000">
        <a:off x="2881511" y="2102195"/>
        <a:ext cx="1234268" cy="1234268"/>
      </dsp:txXfrm>
    </dsp:sp>
    <dsp:sp modelId="{F4F7574D-C2B6-41A4-996E-1028C0AAF772}">
      <dsp:nvSpPr>
        <dsp:cNvPr id="0" name=""/>
        <dsp:cNvSpPr/>
      </dsp:nvSpPr>
      <dsp:spPr>
        <a:xfrm rot="16200000">
          <a:off x="1125224" y="2102195"/>
          <a:ext cx="1745518" cy="1745518"/>
        </a:xfrm>
        <a:prstGeom prst="pieWedg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 err="1"/>
            <a:t>openCV</a:t>
          </a:r>
          <a:endParaRPr lang="en-US" altLang="ko-KR" sz="1700" b="1" kern="1200" dirty="0"/>
        </a:p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화면 캡쳐</a:t>
          </a:r>
        </a:p>
      </dsp:txBody>
      <dsp:txXfrm rot="5400000">
        <a:off x="1636474" y="2102195"/>
        <a:ext cx="1234268" cy="1234268"/>
      </dsp:txXfrm>
    </dsp:sp>
    <dsp:sp modelId="{72894BCB-ACA3-41E2-A108-7395EB287F9C}">
      <dsp:nvSpPr>
        <dsp:cNvPr id="0" name=""/>
        <dsp:cNvSpPr/>
      </dsp:nvSpPr>
      <dsp:spPr>
        <a:xfrm>
          <a:off x="2650630" y="1316113"/>
          <a:ext cx="602667" cy="524058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17E22-171A-4978-9757-8CEE173D7AFD}">
      <dsp:nvSpPr>
        <dsp:cNvPr id="0" name=""/>
        <dsp:cNvSpPr/>
      </dsp:nvSpPr>
      <dsp:spPr>
        <a:xfrm rot="10800000">
          <a:off x="3684138" y="2317346"/>
          <a:ext cx="602667" cy="524058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281CF-F105-4CFC-9469-EDA24EF4A9E3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800E6-963A-49BD-8A6E-8EC3FBDDD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654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1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6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80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92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0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72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73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44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28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6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622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964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99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469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56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415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27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9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4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70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68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3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12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15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2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800E6-963A-49BD-8A6E-8EC3FBDDDE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5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3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25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3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4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573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9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45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9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3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90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2350943" y="1241570"/>
            <a:ext cx="7490114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4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프로젝트  발표 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350943" y="2269251"/>
            <a:ext cx="7490114" cy="2911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OPEN CV</a:t>
            </a:r>
            <a:r>
              <a:rPr lang="ko-KR" altLang="en-US" b="1" dirty="0">
                <a:solidFill>
                  <a:schemeClr val="tx1"/>
                </a:solidFill>
              </a:rPr>
              <a:t>를 이용한 알레르기 유발 성분 검출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046730" y="2030087"/>
            <a:ext cx="498764" cy="510382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CD963FA-706C-41C9-ABB4-A9FC43E5E237}"/>
              </a:ext>
            </a:extLst>
          </p:cNvPr>
          <p:cNvGrpSpPr/>
          <p:nvPr/>
        </p:nvGrpSpPr>
        <p:grpSpPr>
          <a:xfrm>
            <a:off x="9183237" y="2149496"/>
            <a:ext cx="225749" cy="271564"/>
            <a:chOff x="9318625" y="1320799"/>
            <a:chExt cx="411780" cy="495349"/>
          </a:xfrm>
        </p:grpSpPr>
        <p:sp>
          <p:nvSpPr>
            <p:cNvPr id="66" name="원형: 비어 있음 10">
              <a:extLst>
                <a:ext uri="{FF2B5EF4-FFF2-40B4-BE49-F238E27FC236}">
                  <a16:creationId xmlns:a16="http://schemas.microsoft.com/office/drawing/2014/main" id="{50ABAA4E-830C-47B1-9918-C85BDD5CBC76}"/>
                </a:ext>
              </a:extLst>
            </p:cNvPr>
            <p:cNvSpPr/>
            <p:nvPr/>
          </p:nvSpPr>
          <p:spPr>
            <a:xfrm>
              <a:off x="9318625" y="1320799"/>
              <a:ext cx="388921" cy="388921"/>
            </a:xfrm>
            <a:prstGeom prst="donut">
              <a:avLst>
                <a:gd name="adj" fmla="val 121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사각형: 둥근 모서리 12">
              <a:extLst>
                <a:ext uri="{FF2B5EF4-FFF2-40B4-BE49-F238E27FC236}">
                  <a16:creationId xmlns:a16="http://schemas.microsoft.com/office/drawing/2014/main" id="{0CE6BAC4-D940-478B-ADC2-975F58EF8A79}"/>
                </a:ext>
              </a:extLst>
            </p:cNvPr>
            <p:cNvSpPr/>
            <p:nvPr/>
          </p:nvSpPr>
          <p:spPr>
            <a:xfrm rot="18900000">
              <a:off x="9684686" y="1600148"/>
              <a:ext cx="45719" cy="21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2723572" y="1592019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93D8F5-5946-4225-9D68-C6F3D71E19F6}"/>
              </a:ext>
            </a:extLst>
          </p:cNvPr>
          <p:cNvSpPr/>
          <p:nvPr/>
        </p:nvSpPr>
        <p:spPr>
          <a:xfrm>
            <a:off x="2062620" y="4708643"/>
            <a:ext cx="426873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2021.11.18  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김정태 김정우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곽재선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박채린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"/>
    </mc:Choice>
    <mc:Fallback xmlns="">
      <p:transition spd="slow" advTm="15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계획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14C51-ED30-402D-8C19-EB968408A3CF}"/>
              </a:ext>
            </a:extLst>
          </p:cNvPr>
          <p:cNvSpPr/>
          <p:nvPr/>
        </p:nvSpPr>
        <p:spPr>
          <a:xfrm>
            <a:off x="711200" y="1780607"/>
            <a:ext cx="10410456" cy="493834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파이썬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OPEN CV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이용하여 이미지를 텍스트로 변환 가능하도록 구현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사용자가 기존에 입력한 단어와 목표 단어가 일치하는지 여부 확인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전체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알러지와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나의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알러지를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따로 저장할 수 있는 페이지 구현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데이터를 저장하고 불러올 수 있도록 하여 사진촬영 없이도 성분표의 내용을 알아 낼 수 있도록 함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노트북의 캠을 이용하여 제품의 성분을 캡쳐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344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411F6D-4452-497A-ACFA-E97FC2FD4FD8}"/>
              </a:ext>
            </a:extLst>
          </p:cNvPr>
          <p:cNvSpPr/>
          <p:nvPr/>
        </p:nvSpPr>
        <p:spPr>
          <a:xfrm>
            <a:off x="725054" y="1757638"/>
            <a:ext cx="10755746" cy="4238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4C1B449-16CA-48B9-A26B-5B0FC741BEB2}"/>
              </a:ext>
            </a:extLst>
          </p:cNvPr>
          <p:cNvGrpSpPr/>
          <p:nvPr/>
        </p:nvGrpSpPr>
        <p:grpSpPr>
          <a:xfrm>
            <a:off x="960582" y="2146249"/>
            <a:ext cx="7441202" cy="3553961"/>
            <a:chOff x="2375399" y="1652019"/>
            <a:chExt cx="7441202" cy="355396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F61F04A-88D5-44C4-AEC5-DAF155C11D7D}"/>
                </a:ext>
              </a:extLst>
            </p:cNvPr>
            <p:cNvSpPr/>
            <p:nvPr/>
          </p:nvSpPr>
          <p:spPr>
            <a:xfrm>
              <a:off x="4476000" y="1652019"/>
              <a:ext cx="3240000" cy="1080000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/>
                <a:t>성분표</a:t>
              </a:r>
              <a:r>
                <a:rPr lang="ko-KR" altLang="en-US" sz="2000" b="1" dirty="0"/>
                <a:t> 인식프로그램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0C4849-C74F-47E6-BCAE-6BC1DA5692B3}"/>
                </a:ext>
              </a:extLst>
            </p:cNvPr>
            <p:cNvSpPr/>
            <p:nvPr/>
          </p:nvSpPr>
          <p:spPr>
            <a:xfrm>
              <a:off x="2375399" y="4125980"/>
              <a:ext cx="1620000" cy="1080000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성분표</a:t>
              </a:r>
              <a:r>
                <a:rPr lang="ko-KR" altLang="en-US" b="1" dirty="0"/>
                <a:t> 인식</a:t>
              </a: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C26B9B-ACFD-4815-84A8-CAA483D196AC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 rot="5400000">
              <a:off x="3943720" y="1973699"/>
              <a:ext cx="1393961" cy="291060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A234DC6-DE55-46AE-804D-28D27CEEBDDC}"/>
                </a:ext>
              </a:extLst>
            </p:cNvPr>
            <p:cNvSpPr/>
            <p:nvPr/>
          </p:nvSpPr>
          <p:spPr>
            <a:xfrm>
              <a:off x="5286000" y="4125980"/>
              <a:ext cx="1620000" cy="1080000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텍스트 변환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4F680F-980E-452A-875C-F295617D442E}"/>
                </a:ext>
              </a:extLst>
            </p:cNvPr>
            <p:cNvSpPr/>
            <p:nvPr/>
          </p:nvSpPr>
          <p:spPr>
            <a:xfrm>
              <a:off x="8196601" y="4125980"/>
              <a:ext cx="1620000" cy="1080000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텍스트 비교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D869FE-28E0-4A86-93AF-5960F2F17740}"/>
                </a:ext>
              </a:extLst>
            </p:cNvPr>
            <p:cNvCxnSpPr>
              <a:stCxn id="34" idx="2"/>
              <a:endCxn id="38" idx="0"/>
            </p:cNvCxnSpPr>
            <p:nvPr/>
          </p:nvCxnSpPr>
          <p:spPr>
            <a:xfrm>
              <a:off x="6096000" y="2732019"/>
              <a:ext cx="0" cy="139396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99E0CD5D-D61D-489D-B233-5FA0BDF4EC80}"/>
                </a:ext>
              </a:extLst>
            </p:cNvPr>
            <p:cNvCxnSpPr>
              <a:stCxn id="34" idx="2"/>
              <a:endCxn id="39" idx="0"/>
            </p:cNvCxnSpPr>
            <p:nvPr/>
          </p:nvCxnSpPr>
          <p:spPr>
            <a:xfrm rot="16200000" flipH="1">
              <a:off x="6854320" y="1973698"/>
              <a:ext cx="1393961" cy="2910601"/>
            </a:xfrm>
            <a:prstGeom prst="bentConnector3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E3F768F-D68E-4B0D-B344-C5D52103D2DF}"/>
              </a:ext>
            </a:extLst>
          </p:cNvPr>
          <p:cNvSpPr/>
          <p:nvPr/>
        </p:nvSpPr>
        <p:spPr>
          <a:xfrm>
            <a:off x="6941062" y="1877880"/>
            <a:ext cx="4106165" cy="203674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F11A9-00F0-4D25-BECF-894961699D95}"/>
              </a:ext>
            </a:extLst>
          </p:cNvPr>
          <p:cNvSpPr txBox="1"/>
          <p:nvPr/>
        </p:nvSpPr>
        <p:spPr>
          <a:xfrm>
            <a:off x="7017313" y="2469093"/>
            <a:ext cx="333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이미지를 텍스트로 변환</a:t>
            </a:r>
            <a:r>
              <a:rPr lang="en-US" altLang="ko-KR" b="1" dirty="0"/>
              <a:t>, </a:t>
            </a:r>
          </a:p>
          <a:p>
            <a:r>
              <a:rPr lang="ko-KR" altLang="en-US" b="1" dirty="0"/>
              <a:t>입력 데이터 저장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저장된 데이터 비교</a:t>
            </a:r>
            <a:r>
              <a:rPr lang="en-US" altLang="ko-KR" b="1" dirty="0"/>
              <a:t>,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2914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1209335" y="3812866"/>
            <a:ext cx="32937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Views.py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기능 구현 위한 함수 정의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33" y="1770210"/>
            <a:ext cx="4752623" cy="491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62335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1209335" y="3829123"/>
            <a:ext cx="32937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Urls.py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</a:t>
            </a:r>
            <a:r>
              <a:rPr lang="en-US" altLang="ko-KR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url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매핑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28" y="1794933"/>
            <a:ext cx="6685972" cy="48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7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62335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1209335" y="3829123"/>
            <a:ext cx="32937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Models.py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DB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와 연동할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Model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82" y="1783644"/>
            <a:ext cx="6622418" cy="49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7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711200" y="3809200"/>
            <a:ext cx="32937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Main.html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첫 페이지를 나타내는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HTML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62" y="1756868"/>
            <a:ext cx="7152538" cy="49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711200" y="3809200"/>
            <a:ext cx="32937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Allergy_regist.html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알러지를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등록하는 페이지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55" y="1749778"/>
            <a:ext cx="7180246" cy="49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711200" y="3809200"/>
            <a:ext cx="32937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Result_load.html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-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등록한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알러지를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불러오는 페이지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54" y="1772355"/>
            <a:ext cx="7180246" cy="49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28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57640"/>
            <a:ext cx="7213600" cy="48689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677846" y="2579760"/>
            <a:ext cx="3293790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등록하기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눌러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등록 페이지로 넘어가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알러지를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등록한다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 선택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을 눌러 이미지를 불러온 후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사진확인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을 한다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변환하기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클릭한다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변환된 텍스트가 오른쪽에 출력됨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상품명란에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상품명을 적고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저장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하면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DB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 저장된다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0480A-0DE3-4D58-A0E6-6843CD12B930}"/>
              </a:ext>
            </a:extLst>
          </p:cNvPr>
          <p:cNvSpPr txBox="1"/>
          <p:nvPr/>
        </p:nvSpPr>
        <p:spPr>
          <a:xfrm>
            <a:off x="677846" y="2044731"/>
            <a:ext cx="329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113076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677846" y="2761550"/>
            <a:ext cx="3293790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밑의 전체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칸에 본인의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알러지가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없을 경우 메인 성분과 상세 성분을 입력한다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 startAt="2"/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Lv1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 등록된 제품을 선택 후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추가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누르면 내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알러지에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등록된다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2-1 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등록된 내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삭제 가능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46" y="1727199"/>
            <a:ext cx="7246954" cy="4921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20480A-0DE3-4D58-A0E6-6843CD12B930}"/>
              </a:ext>
            </a:extLst>
          </p:cNvPr>
          <p:cNvSpPr txBox="1"/>
          <p:nvPr/>
        </p:nvSpPr>
        <p:spPr>
          <a:xfrm>
            <a:off x="677846" y="2295897"/>
            <a:ext cx="329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알러지</a:t>
            </a:r>
            <a:r>
              <a:rPr lang="ko-KR" altLang="en-US" b="1" dirty="0"/>
              <a:t> 등록 페이지</a:t>
            </a:r>
          </a:p>
        </p:txBody>
      </p:sp>
    </p:spTree>
    <p:extLst>
      <p:ext uri="{BB962C8B-B14F-4D97-AF65-F5344CB8AC3E}">
        <p14:creationId xmlns:p14="http://schemas.microsoft.com/office/powerpoint/2010/main" val="249198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목차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392030" y="1833574"/>
            <a:ext cx="4858957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 개요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893895" y="1828411"/>
            <a:ext cx="498764" cy="51038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53AA34-8BA3-4CBC-A2A7-20CC4A5BB402}"/>
              </a:ext>
            </a:extLst>
          </p:cNvPr>
          <p:cNvSpPr/>
          <p:nvPr/>
        </p:nvSpPr>
        <p:spPr>
          <a:xfrm>
            <a:off x="1392030" y="2543737"/>
            <a:ext cx="4858957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절차 및 방법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CDD296-E0CC-4045-A2DE-0A4F15831BC8}"/>
              </a:ext>
            </a:extLst>
          </p:cNvPr>
          <p:cNvSpPr/>
          <p:nvPr/>
        </p:nvSpPr>
        <p:spPr>
          <a:xfrm>
            <a:off x="893895" y="2538574"/>
            <a:ext cx="498764" cy="51038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BFF2AF-064C-4512-84EF-F5FA55F24A77}"/>
              </a:ext>
            </a:extLst>
          </p:cNvPr>
          <p:cNvSpPr/>
          <p:nvPr/>
        </p:nvSpPr>
        <p:spPr>
          <a:xfrm>
            <a:off x="1392030" y="3241031"/>
            <a:ext cx="4858957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디자인 및 기능 구현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78778C-0833-4694-A9BC-E93BD9852136}"/>
              </a:ext>
            </a:extLst>
          </p:cNvPr>
          <p:cNvSpPr/>
          <p:nvPr/>
        </p:nvSpPr>
        <p:spPr>
          <a:xfrm>
            <a:off x="893895" y="3235868"/>
            <a:ext cx="498764" cy="51038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DE283-DE95-4B72-AE8A-C3401A1312AC}"/>
              </a:ext>
            </a:extLst>
          </p:cNvPr>
          <p:cNvSpPr/>
          <p:nvPr/>
        </p:nvSpPr>
        <p:spPr>
          <a:xfrm>
            <a:off x="1394731" y="3944601"/>
            <a:ext cx="4858957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및 개발환경 구축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C7B5C4-0853-4E2B-9861-5DB828816319}"/>
              </a:ext>
            </a:extLst>
          </p:cNvPr>
          <p:cNvSpPr/>
          <p:nvPr/>
        </p:nvSpPr>
        <p:spPr>
          <a:xfrm>
            <a:off x="896596" y="3939438"/>
            <a:ext cx="498764" cy="51038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C0FE1-D905-4380-BE41-86A60690D373}"/>
              </a:ext>
            </a:extLst>
          </p:cNvPr>
          <p:cNvSpPr/>
          <p:nvPr/>
        </p:nvSpPr>
        <p:spPr>
          <a:xfrm>
            <a:off x="1398070" y="4649601"/>
            <a:ext cx="4858957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 소감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1ACCFE0-D7E3-40C8-A6E1-C12343AE32FE}"/>
              </a:ext>
            </a:extLst>
          </p:cNvPr>
          <p:cNvSpPr/>
          <p:nvPr/>
        </p:nvSpPr>
        <p:spPr>
          <a:xfrm>
            <a:off x="899935" y="4644438"/>
            <a:ext cx="498764" cy="51038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7D6DA-842F-40A1-A418-9E710223240C}"/>
              </a:ext>
            </a:extLst>
          </p:cNvPr>
          <p:cNvSpPr txBox="1"/>
          <p:nvPr/>
        </p:nvSpPr>
        <p:spPr>
          <a:xfrm>
            <a:off x="895713" y="1812362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65F96B9-18F1-4F70-ADFD-5AF384A7C25B}"/>
              </a:ext>
            </a:extLst>
          </p:cNvPr>
          <p:cNvSpPr txBox="1"/>
          <p:nvPr/>
        </p:nvSpPr>
        <p:spPr>
          <a:xfrm>
            <a:off x="893895" y="2533732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A8A145D-8306-45FE-9AC5-E8D42F2D1B66}"/>
              </a:ext>
            </a:extLst>
          </p:cNvPr>
          <p:cNvSpPr txBox="1"/>
          <p:nvPr/>
        </p:nvSpPr>
        <p:spPr>
          <a:xfrm>
            <a:off x="895957" y="3243682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8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CE20EA-E27A-4FCD-8E85-205734D4B821}"/>
              </a:ext>
            </a:extLst>
          </p:cNvPr>
          <p:cNvSpPr txBox="1"/>
          <p:nvPr/>
        </p:nvSpPr>
        <p:spPr>
          <a:xfrm>
            <a:off x="893895" y="3947932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4</a:t>
            </a:r>
            <a:endParaRPr lang="ko-KR" alt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7AC97F-4868-4798-99C9-277222EF56FF}"/>
              </a:ext>
            </a:extLst>
          </p:cNvPr>
          <p:cNvSpPr txBox="1"/>
          <p:nvPr/>
        </p:nvSpPr>
        <p:spPr>
          <a:xfrm>
            <a:off x="893895" y="4638019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5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F54922-7524-45FF-A540-49992DD4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62" y="1901363"/>
            <a:ext cx="4401103" cy="437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"/>
    </mc:Choice>
    <mc:Fallback xmlns="">
      <p:transition spd="slow" advTm="126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677846" y="3133758"/>
            <a:ext cx="3293790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메인페이지에서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저장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한 상품으로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해당 제품을 선택 시 등록일자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상품명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변환된 </a:t>
            </a:r>
            <a:r>
              <a:rPr lang="ko-KR" altLang="en-US" sz="1600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성분내용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비교 결과가 출력되어 똑같은 제품을 다시 불러올 필요가 없다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46" y="1761067"/>
            <a:ext cx="7246954" cy="4899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20480A-0DE3-4D58-A0E6-6843CD12B930}"/>
              </a:ext>
            </a:extLst>
          </p:cNvPr>
          <p:cNvSpPr txBox="1"/>
          <p:nvPr/>
        </p:nvSpPr>
        <p:spPr>
          <a:xfrm>
            <a:off x="677846" y="2585964"/>
            <a:ext cx="329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불러오기 페이지</a:t>
            </a:r>
          </a:p>
        </p:txBody>
      </p:sp>
    </p:spTree>
    <p:extLst>
      <p:ext uri="{BB962C8B-B14F-4D97-AF65-F5344CB8AC3E}">
        <p14:creationId xmlns:p14="http://schemas.microsoft.com/office/powerpoint/2010/main" val="193512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화면 디자인 및 기능 구현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R</a:t>
            </a:r>
            <a:r>
              <a:rPr lang="ko-KR" altLang="en-US" dirty="0">
                <a:solidFill>
                  <a:srgbClr val="C00000"/>
                </a:solidFill>
              </a:rPr>
              <a:t>구현 동영상 삽입</a:t>
            </a:r>
            <a:r>
              <a:rPr lang="en-US" altLang="ko-KR" dirty="0">
                <a:solidFill>
                  <a:srgbClr val="C00000"/>
                </a:solidFill>
              </a:rPr>
              <a:t>???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 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동영상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3</a:t>
            </a:r>
            <a:endParaRPr lang="ko-KR" altLang="en-US" sz="2800" dirty="0"/>
          </a:p>
        </p:txBody>
      </p:sp>
      <p:pic>
        <p:nvPicPr>
          <p:cNvPr id="3" name="Title - Chrome 2021-11-16 15-39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9335" y="1749495"/>
            <a:ext cx="9902361" cy="45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5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DB </a:t>
            </a: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모델링 및 개발 환경 구축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ERD</a:t>
            </a:r>
            <a:endParaRPr lang="ko-KR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411F6D-4452-497A-ACFA-E97FC2FD4FD8}"/>
              </a:ext>
            </a:extLst>
          </p:cNvPr>
          <p:cNvSpPr/>
          <p:nvPr/>
        </p:nvSpPr>
        <p:spPr>
          <a:xfrm>
            <a:off x="6096000" y="1757638"/>
            <a:ext cx="5384800" cy="484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1F5E4-E87F-44EB-A68F-C49CC2411EBC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725054" y="1757639"/>
            <a:ext cx="5273812" cy="48921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ko-KR" altLang="en-US" b="1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테이블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전체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나의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알러지를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저장할 수 있는 테이블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알러지의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메인성분을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lv1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상세성분을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lv2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level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 저장한다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allergyName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에는 메인성분과 상세성분인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전부 들어가고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highLevelAllergy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에는 만약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allergyName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 상세성분이면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allergyName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의 메인성분을 저장한다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나의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추가되면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myAllergy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N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 기본값이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 변경된다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D8A7DE-5E68-4AD8-8F8C-A82BF151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68" y="3936192"/>
            <a:ext cx="4517200" cy="21072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0AC827-8772-4885-9E2E-4D0C68B8B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067" y="1961948"/>
            <a:ext cx="4517201" cy="15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1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DB </a:t>
            </a: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모델링 및 개발 환경 구축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ERD</a:t>
            </a:r>
            <a:endParaRPr lang="ko-KR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411F6D-4452-497A-ACFA-E97FC2FD4FD8}"/>
              </a:ext>
            </a:extLst>
          </p:cNvPr>
          <p:cNvSpPr/>
          <p:nvPr/>
        </p:nvSpPr>
        <p:spPr>
          <a:xfrm>
            <a:off x="6096000" y="1757638"/>
            <a:ext cx="5384800" cy="4846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1F5E4-E87F-44EB-A68F-C49CC2411EBC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43A037-6BCF-4316-B64A-4ABF009DC74A}"/>
              </a:ext>
            </a:extLst>
          </p:cNvPr>
          <p:cNvSpPr/>
          <p:nvPr/>
        </p:nvSpPr>
        <p:spPr>
          <a:xfrm>
            <a:off x="725054" y="1757639"/>
            <a:ext cx="5273812" cy="34148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결과 테이블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productName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에는 상품명을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productContent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는 이미지에서 추출된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텍스트값이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allergyResult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에는 추출된 텍스트 값과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알러지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테이블에서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myAllergy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 값들끼리 비교해서 일치하는 값들을 보여준다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4C043-B702-4E76-9718-064C9111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67" y="2533145"/>
            <a:ext cx="4595441" cy="15701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99831B-8F53-495D-8628-AAE7BF26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94" y="4641491"/>
            <a:ext cx="5273812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32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DB </a:t>
            </a: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모델링 및 개발 환경 구축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계획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가능성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14C51-ED30-402D-8C19-EB968408A3CF}"/>
              </a:ext>
            </a:extLst>
          </p:cNvPr>
          <p:cNvSpPr/>
          <p:nvPr/>
        </p:nvSpPr>
        <p:spPr>
          <a:xfrm>
            <a:off x="711200" y="1780607"/>
            <a:ext cx="10410456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파이썬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OPEN CV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이용하여 이미지를 텍스트로 변환 가능하도록 구현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latin typeface="+mn-ea"/>
              </a:rPr>
              <a:t>데이터베이스에 입력하여 이용자들의 이름과 비밀번호를 관리할 수 있도록 함 </a:t>
            </a:r>
            <a:endParaRPr lang="en-US" altLang="ko-KR" sz="1600" b="1" spc="-15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사용자의 비밀번호를 저장하여 기존에 입력한 단어와 목표 단어가 일치하는지 여부 확인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데이터를 저장하고 불러올 수 있도록 하여 사진촬영 없이도 성분표의 내용을 알아 낼 수 있도록 함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텍스트를 음성으로 변환하여 시각장애인들에게도 편리성을 구현하도록 함  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b="1" spc="-150" dirty="0">
                <a:latin typeface="+mn-ea"/>
              </a:rPr>
              <a:t>발전 가능성 </a:t>
            </a:r>
            <a:r>
              <a:rPr lang="en-US" altLang="ko-KR" b="1" spc="-150" dirty="0">
                <a:latin typeface="+mn-ea"/>
              </a:rPr>
              <a:t> : </a:t>
            </a:r>
            <a:r>
              <a:rPr lang="ko-KR" altLang="en-US" sz="1600" b="1" spc="-150" dirty="0">
                <a:latin typeface="+mn-ea"/>
              </a:rPr>
              <a:t>텍스트를 음성으로 변환할 수 있도록 시각장애인들에게도 편리성을 구현하도록 기능 추가</a:t>
            </a:r>
            <a:endParaRPr lang="en-US" altLang="ko-KR" sz="1600" b="1" spc="-150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267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자체 평가 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0CC2A3-AB63-4823-B9D8-C40DD16D56D1}"/>
              </a:ext>
            </a:extLst>
          </p:cNvPr>
          <p:cNvSpPr/>
          <p:nvPr/>
        </p:nvSpPr>
        <p:spPr>
          <a:xfrm>
            <a:off x="711200" y="1863523"/>
            <a:ext cx="10769599" cy="4548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E9F7C-56F8-4510-9EA7-27CDD54EB675}"/>
              </a:ext>
            </a:extLst>
          </p:cNvPr>
          <p:cNvSpPr txBox="1"/>
          <p:nvPr/>
        </p:nvSpPr>
        <p:spPr>
          <a:xfrm>
            <a:off x="990375" y="2233914"/>
            <a:ext cx="101213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김정우 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김정태 </a:t>
            </a:r>
            <a:r>
              <a:rPr lang="en-US" altLang="ko-KR" dirty="0"/>
              <a:t>: </a:t>
            </a:r>
            <a:r>
              <a:rPr lang="ko-KR" altLang="en-US" dirty="0"/>
              <a:t>설계부터 모델링 부분을 제대로 해본적이 없었던 것 같은데 프로젝트를 멘토님과 같이 하다 보니 실무에서 어떤 식으로 하는지 어느정도는 감이 왔고 제대로 해 볼 수 있었던 것 같다</a:t>
            </a:r>
            <a:r>
              <a:rPr lang="en-US" altLang="ko-KR" dirty="0"/>
              <a:t>. </a:t>
            </a:r>
            <a:r>
              <a:rPr lang="ko-KR" altLang="en-US" dirty="0"/>
              <a:t>짧은 시간안에 처음 배우는 장고라는 프레임워크를 이용해서 구현하는 것도 많은 도움이 되었다</a:t>
            </a:r>
            <a:r>
              <a:rPr lang="en-US" altLang="ko-KR" dirty="0"/>
              <a:t>. </a:t>
            </a:r>
            <a:r>
              <a:rPr lang="ko-KR" altLang="en-US" dirty="0"/>
              <a:t>처음이고 시간이 많지 않다 보니 기능적인 부분이나 </a:t>
            </a:r>
            <a:r>
              <a:rPr lang="en-US" altLang="ko-KR" dirty="0" err="1"/>
              <a:t>ui</a:t>
            </a:r>
            <a:r>
              <a:rPr lang="ko-KR" altLang="en-US" dirty="0"/>
              <a:t>같은 면에서 많이 부족한 부분이 있다고 생각되어 안타까운 면도 있지만 만족스러운 프로젝트 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75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자체 평가 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0CC2A3-AB63-4823-B9D8-C40DD16D56D1}"/>
              </a:ext>
            </a:extLst>
          </p:cNvPr>
          <p:cNvSpPr/>
          <p:nvPr/>
        </p:nvSpPr>
        <p:spPr>
          <a:xfrm>
            <a:off x="711200" y="1863523"/>
            <a:ext cx="10769599" cy="4548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E9F7C-56F8-4510-9EA7-27CDD54EB675}"/>
              </a:ext>
            </a:extLst>
          </p:cNvPr>
          <p:cNvSpPr txBox="1"/>
          <p:nvPr/>
        </p:nvSpPr>
        <p:spPr>
          <a:xfrm>
            <a:off x="990375" y="2233914"/>
            <a:ext cx="101213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곽재선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아이디어를 선정하고</a:t>
            </a:r>
            <a:r>
              <a:rPr lang="en-US" altLang="ko-KR" dirty="0"/>
              <a:t>, </a:t>
            </a:r>
            <a:r>
              <a:rPr lang="ko-KR" altLang="en-US" dirty="0"/>
              <a:t>설계하고 구현하는 과정을 멘토님과 함께 진행하니 몰랐던 부분이나 여러 노하우를 알 수 있어서 좋았고 지금까지 배운 내용을 활용하여 프로젝트를 진행하는 과정에서 어려움도 있었지만 팀원들과 함께 스스로 찾아보며 문제를 해결해 본 경험이 앞으로도 많은 도움이 될 것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박채린</a:t>
            </a:r>
            <a:r>
              <a:rPr lang="ko-KR" altLang="en-US" dirty="0"/>
              <a:t> 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372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</a:rPr>
              <a:t>감사합니다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67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프로젝트 개요 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언어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도구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411F6D-4452-497A-ACFA-E97FC2FD4FD8}"/>
              </a:ext>
            </a:extLst>
          </p:cNvPr>
          <p:cNvSpPr/>
          <p:nvPr/>
        </p:nvSpPr>
        <p:spPr>
          <a:xfrm>
            <a:off x="6096000" y="1757639"/>
            <a:ext cx="5384800" cy="464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6A0BCA-01B3-4A84-81DD-73E9C7AA2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656" y="1993993"/>
            <a:ext cx="4316337" cy="41208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77121D-4F31-4FB5-BD92-59130EABD2D8}"/>
              </a:ext>
            </a:extLst>
          </p:cNvPr>
          <p:cNvSpPr/>
          <p:nvPr/>
        </p:nvSpPr>
        <p:spPr>
          <a:xfrm>
            <a:off x="711200" y="1746072"/>
            <a:ext cx="5089236" cy="48460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개발 언어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Python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 개발 프레임워크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 개발 툴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Pycharm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 DB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  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SQlite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26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schemeClr val="bg1"/>
                </a:solidFill>
                <a:ea typeface="나눔스퀘어 ExtraBold" panose="020B0600000101010101"/>
              </a:rPr>
              <a:t>프로젝트 개요</a:t>
            </a:r>
            <a:endParaRPr lang="en-US" altLang="ko-KR" sz="2400" b="1" i="1" kern="0" dirty="0">
              <a:solidFill>
                <a:schemeClr val="bg1"/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261724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88154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구성 및 역할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4598896-24EF-4A1F-A97A-97C8BA85E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51516"/>
              </p:ext>
            </p:extLst>
          </p:nvPr>
        </p:nvGraphicFramePr>
        <p:xfrm>
          <a:off x="711200" y="1754121"/>
          <a:ext cx="10769601" cy="4792079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52324">
                  <a:extLst>
                    <a:ext uri="{9D8B030D-6E8A-4147-A177-3AD203B41FA5}">
                      <a16:colId xmlns:a16="http://schemas.microsoft.com/office/drawing/2014/main" val="1833356144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1693222728"/>
                    </a:ext>
                  </a:extLst>
                </a:gridCol>
                <a:gridCol w="8645004">
                  <a:extLst>
                    <a:ext uri="{9D8B030D-6E8A-4147-A177-3AD203B41FA5}">
                      <a16:colId xmlns:a16="http://schemas.microsoft.com/office/drawing/2014/main" val="3948991090"/>
                    </a:ext>
                  </a:extLst>
                </a:gridCol>
              </a:tblGrid>
              <a:tr h="5248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훈련생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담당 업무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03363"/>
                  </a:ext>
                </a:extLst>
              </a:tr>
              <a:tr h="1011573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/>
                        <a:t>김정우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데이터 수집 </a:t>
                      </a:r>
                      <a:endParaRPr lang="en-US" altLang="ko-KR" sz="1600" dirty="0"/>
                    </a:p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플랫폼 구현 </a:t>
                      </a:r>
                      <a:endParaRPr lang="en-US" altLang="ko-KR" sz="1600" dirty="0"/>
                    </a:p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데이터 프로세스 모델링 </a:t>
                      </a:r>
                      <a:endParaRPr lang="en-US" altLang="ko-KR" sz="1600" dirty="0"/>
                    </a:p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웹 구현 및 연동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361432"/>
                  </a:ext>
                </a:extLst>
              </a:tr>
              <a:tr h="780356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/>
                        <a:t>김정태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440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데이터 수집</a:t>
                      </a:r>
                      <a:endParaRPr lang="en-US" altLang="ko-KR" sz="1600" dirty="0"/>
                    </a:p>
                    <a:p>
                      <a:pPr marL="28440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웹 구현 및 연동</a:t>
                      </a:r>
                      <a:endParaRPr lang="en-US" altLang="ko-KR" sz="1600" dirty="0"/>
                    </a:p>
                    <a:p>
                      <a:pPr marL="28440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구현 화면 디자인</a:t>
                      </a:r>
                      <a:endParaRPr lang="en-US" altLang="ko-KR" sz="1600" dirty="0"/>
                    </a:p>
                    <a:p>
                      <a:pPr marL="28440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구축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변경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관리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433994"/>
                  </a:ext>
                </a:extLst>
              </a:tr>
              <a:tr h="924101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 err="1"/>
                        <a:t>곽재선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데이터 수집</a:t>
                      </a:r>
                      <a:endParaRPr lang="en-US" altLang="ko-KR" sz="1600" dirty="0"/>
                    </a:p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시스템 분석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설계 </a:t>
                      </a:r>
                      <a:endParaRPr lang="en-US" altLang="ko-KR" sz="1600" dirty="0"/>
                    </a:p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데이터 프로세스 모델링</a:t>
                      </a:r>
                      <a:endParaRPr lang="en-US" altLang="ko-KR" sz="1600" dirty="0"/>
                    </a:p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구축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변경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관리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8632"/>
                  </a:ext>
                </a:extLst>
              </a:tr>
              <a:tr h="796619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 err="1"/>
                        <a:t>박채린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600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아이디어 제공</a:t>
                      </a:r>
                      <a:endParaRPr lang="en-US" altLang="ko-KR" sz="1600" dirty="0"/>
                    </a:p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데이터 수집</a:t>
                      </a:r>
                      <a:endParaRPr lang="en-US" altLang="ko-KR" sz="1600" dirty="0"/>
                    </a:p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PPT</a:t>
                      </a:r>
                    </a:p>
                    <a:p>
                      <a:pPr marL="285750" indent="-2160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발표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060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0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프로젝트 개요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주제와 개발 목적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3E911E-5644-4B8C-AE75-6517EB2928C0}"/>
              </a:ext>
            </a:extLst>
          </p:cNvPr>
          <p:cNvSpPr/>
          <p:nvPr/>
        </p:nvSpPr>
        <p:spPr>
          <a:xfrm>
            <a:off x="725054" y="1991521"/>
            <a:ext cx="6092574" cy="349179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주제 선정 배경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1.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성분표를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보아도 찾아내고자 하는 단어를 찾아내기 어려움을 편리하게 하고자 개발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개발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1.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카메라로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텍스트를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인식하고 입력 글자를 비교하여 원하는 단어를 추출한다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2..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기존의 데이터를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DB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이용하여 저장하고 불러올 수 있도록 한다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E4BF6C-FA3F-4491-8D37-31C410970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67" y="2484954"/>
            <a:ext cx="4419471" cy="34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프로젝트 개요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기대효과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3E911E-5644-4B8C-AE75-6517EB2928C0}"/>
              </a:ext>
            </a:extLst>
          </p:cNvPr>
          <p:cNvSpPr/>
          <p:nvPr/>
        </p:nvSpPr>
        <p:spPr>
          <a:xfrm>
            <a:off x="725054" y="1906145"/>
            <a:ext cx="6092574" cy="4278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1. 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유용성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많은 글자속에서 필요한 성분을 확인할 수 있다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 2.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편리성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저장된 데이터를 불러옴으로써 카메라를 이용하지 않더라도 원하는        자료를 얻을 수 있다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E0A5D-5D32-4B22-B9E9-2628C200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20" y="2268064"/>
            <a:ext cx="3676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8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프로젝트 개요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62335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기대효과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3E911E-5644-4B8C-AE75-6517EB2928C0}"/>
              </a:ext>
            </a:extLst>
          </p:cNvPr>
          <p:cNvSpPr/>
          <p:nvPr/>
        </p:nvSpPr>
        <p:spPr>
          <a:xfrm>
            <a:off x="725054" y="1991521"/>
            <a:ext cx="4538062" cy="23068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기대효과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알레르기 뿐만 아니라 개인적인 신념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(EX.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비건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종  교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등으로 특정 식품 성분을 기피하고자 하는 사람들에게도 유용하게 사용될 것으로 예상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F104E9-5A61-486C-9C61-4BE2C1E5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91" y="1929678"/>
            <a:ext cx="6339097" cy="46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9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a typeface="나눔스퀘어 ExtraBold" panose="020B0600000101010101"/>
              </a:rPr>
              <a:t>프로젝트 개요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ea typeface="나눔스퀘어 ExtraBold" panose="020B0600000101010101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구조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3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C44070-D322-4A5A-9C3C-21B822F407EB}"/>
              </a:ext>
            </a:extLst>
          </p:cNvPr>
          <p:cNvSpPr/>
          <p:nvPr/>
        </p:nvSpPr>
        <p:spPr>
          <a:xfrm>
            <a:off x="697343" y="1742668"/>
            <a:ext cx="10755746" cy="4504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BC204F39-D8F5-4940-B249-EB6CC55C1D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282544"/>
              </p:ext>
            </p:extLst>
          </p:nvPr>
        </p:nvGraphicFramePr>
        <p:xfrm>
          <a:off x="3019347" y="2001052"/>
          <a:ext cx="6651440" cy="4031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1E25B6A-AA9A-4260-8192-A6B40197E9D4}"/>
              </a:ext>
            </a:extLst>
          </p:cNvPr>
          <p:cNvSpPr/>
          <p:nvPr/>
        </p:nvSpPr>
        <p:spPr>
          <a:xfrm>
            <a:off x="1020854" y="2361905"/>
            <a:ext cx="2824609" cy="119084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931C4-F1D0-4B6C-A5A8-126C6F150CE9}"/>
              </a:ext>
            </a:extLst>
          </p:cNvPr>
          <p:cNvSpPr txBox="1"/>
          <p:nvPr/>
        </p:nvSpPr>
        <p:spPr>
          <a:xfrm>
            <a:off x="1045029" y="2551170"/>
            <a:ext cx="25758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</a:rPr>
              <a:t>카메라를 통해 식품의 </a:t>
            </a:r>
            <a:r>
              <a:rPr lang="ko-KR" altLang="en-US" sz="1600" b="1" dirty="0" err="1">
                <a:solidFill>
                  <a:schemeClr val="tx1"/>
                </a:solidFill>
              </a:rPr>
              <a:t>성분표</a:t>
            </a:r>
            <a:r>
              <a:rPr lang="ko-KR" altLang="en-US" sz="1600" b="1" dirty="0">
                <a:solidFill>
                  <a:schemeClr val="tx1"/>
                </a:solidFill>
              </a:rPr>
              <a:t> 이미지 생성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81DD22-5650-4B6D-ADDC-8230298F8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28" y="2232614"/>
            <a:ext cx="2834886" cy="120101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FA0CB1-8F79-4EE4-908D-DD55C3663E40}"/>
              </a:ext>
            </a:extLst>
          </p:cNvPr>
          <p:cNvSpPr/>
          <p:nvPr/>
        </p:nvSpPr>
        <p:spPr>
          <a:xfrm>
            <a:off x="7760348" y="4766489"/>
            <a:ext cx="2824609" cy="119084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6702E-3DBF-46DB-8F6C-AC9CF16C9816}"/>
              </a:ext>
            </a:extLst>
          </p:cNvPr>
          <p:cNvSpPr txBox="1"/>
          <p:nvPr/>
        </p:nvSpPr>
        <p:spPr>
          <a:xfrm>
            <a:off x="8062396" y="5186325"/>
            <a:ext cx="24843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</a:rPr>
              <a:t>입력 데이터 저장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CAE40-8B6B-4803-8B06-8B0D4AEC0355}"/>
              </a:ext>
            </a:extLst>
          </p:cNvPr>
          <p:cNvSpPr txBox="1"/>
          <p:nvPr/>
        </p:nvSpPr>
        <p:spPr>
          <a:xfrm>
            <a:off x="8062396" y="2392216"/>
            <a:ext cx="25225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PDF</a:t>
            </a:r>
            <a:r>
              <a:rPr lang="ko-KR" altLang="en-US" sz="1600" b="1" dirty="0"/>
              <a:t>를 텍스트로 변경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기존에 입력했던 텍스트와 비교 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51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20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수행 절차 및 방법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5636" y="1348509"/>
            <a:ext cx="11360728" cy="5509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09335" y="1093317"/>
            <a:ext cx="10271465" cy="5103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11200" y="1088154"/>
            <a:ext cx="498764" cy="510382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317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25054" y="601945"/>
            <a:ext cx="309420" cy="285555"/>
            <a:chOff x="752762" y="601945"/>
            <a:chExt cx="329913" cy="285555"/>
          </a:xfrm>
          <a:solidFill>
            <a:srgbClr val="FE615C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752762" y="601945"/>
              <a:ext cx="32991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52762" y="688730"/>
              <a:ext cx="257176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52762" y="775515"/>
              <a:ext cx="18002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52762" y="862300"/>
              <a:ext cx="282893" cy="25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EC7912-2430-43C2-B160-C75237653996}"/>
              </a:ext>
            </a:extLst>
          </p:cNvPr>
          <p:cNvSpPr txBox="1"/>
          <p:nvPr/>
        </p:nvSpPr>
        <p:spPr>
          <a:xfrm>
            <a:off x="711200" y="1074328"/>
            <a:ext cx="66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kern="0" dirty="0">
                <a:solidFill>
                  <a:prstClr val="white"/>
                </a:solidFill>
                <a:ea typeface="나눔스퀘어 ExtraBold" panose="020B0600000101010101" pitchFamily="50" charset="-127"/>
              </a:rPr>
              <a:t>1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C44070-D322-4A5A-9C3C-21B822F407EB}"/>
              </a:ext>
            </a:extLst>
          </p:cNvPr>
          <p:cNvSpPr/>
          <p:nvPr/>
        </p:nvSpPr>
        <p:spPr>
          <a:xfrm>
            <a:off x="960581" y="1864054"/>
            <a:ext cx="10271465" cy="430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9D276D4E-89CC-4B9D-B19F-56587648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705259"/>
              </p:ext>
            </p:extLst>
          </p:nvPr>
        </p:nvGraphicFramePr>
        <p:xfrm>
          <a:off x="1508333" y="1988721"/>
          <a:ext cx="9175334" cy="4055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630">
                  <a:extLst>
                    <a:ext uri="{9D8B030D-6E8A-4147-A177-3AD203B41FA5}">
                      <a16:colId xmlns:a16="http://schemas.microsoft.com/office/drawing/2014/main" val="1552641591"/>
                    </a:ext>
                  </a:extLst>
                </a:gridCol>
                <a:gridCol w="1880176">
                  <a:extLst>
                    <a:ext uri="{9D8B030D-6E8A-4147-A177-3AD203B41FA5}">
                      <a16:colId xmlns:a16="http://schemas.microsoft.com/office/drawing/2014/main" val="4289736186"/>
                    </a:ext>
                  </a:extLst>
                </a:gridCol>
                <a:gridCol w="1880176">
                  <a:extLst>
                    <a:ext uri="{9D8B030D-6E8A-4147-A177-3AD203B41FA5}">
                      <a16:colId xmlns:a16="http://schemas.microsoft.com/office/drawing/2014/main" val="1152613410"/>
                    </a:ext>
                  </a:extLst>
                </a:gridCol>
                <a:gridCol w="1880176">
                  <a:extLst>
                    <a:ext uri="{9D8B030D-6E8A-4147-A177-3AD203B41FA5}">
                      <a16:colId xmlns:a16="http://schemas.microsoft.com/office/drawing/2014/main" val="971533326"/>
                    </a:ext>
                  </a:extLst>
                </a:gridCol>
                <a:gridCol w="1880176">
                  <a:extLst>
                    <a:ext uri="{9D8B030D-6E8A-4147-A177-3AD203B41FA5}">
                      <a16:colId xmlns:a16="http://schemas.microsoft.com/office/drawing/2014/main" val="3266808513"/>
                    </a:ext>
                  </a:extLst>
                </a:gridCol>
              </a:tblGrid>
              <a:tr h="607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10.24~10.30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10.31~11.6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11.7~11.14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11.5~11.17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444314"/>
                  </a:ext>
                </a:extLst>
              </a:tr>
              <a:tr h="607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주제 선정 및 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768237"/>
                  </a:ext>
                </a:extLst>
              </a:tr>
              <a:tr h="607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화면 및 기능 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728647"/>
                  </a:ext>
                </a:extLst>
              </a:tr>
              <a:tr h="607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화면 설계 및 기능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917775"/>
                  </a:ext>
                </a:extLst>
              </a:tr>
              <a:tr h="607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273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74094"/>
      </p:ext>
    </p:extLst>
  </p:cSld>
  <p:clrMapOvr>
    <a:masterClrMapping/>
  </p:clrMapOvr>
</p:sld>
</file>

<file path=ppt/theme/theme1.xml><?xml version="1.0" encoding="utf-8"?>
<a:theme xmlns:a="http://schemas.openxmlformats.org/drawingml/2006/main" name="2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977</Words>
  <Application>Microsoft Office PowerPoint</Application>
  <PresentationFormat>와이드스크린</PresentationFormat>
  <Paragraphs>262</Paragraphs>
  <Slides>27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나눔스퀘어 ExtraBold</vt:lpstr>
      <vt:lpstr>Arial</vt:lpstr>
      <vt:lpstr>맑은 고딕</vt:lpstr>
      <vt:lpstr>28_Office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김정태(2014154009)</cp:lastModifiedBy>
  <cp:revision>91</cp:revision>
  <dcterms:created xsi:type="dcterms:W3CDTF">2021-04-19T15:06:43Z</dcterms:created>
  <dcterms:modified xsi:type="dcterms:W3CDTF">2021-11-16T10:40:09Z</dcterms:modified>
</cp:coreProperties>
</file>